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41"/>
  </p:notesMasterIdLst>
  <p:sldIdLst>
    <p:sldId id="2030" r:id="rId2"/>
    <p:sldId id="2006" r:id="rId3"/>
    <p:sldId id="2064" r:id="rId4"/>
    <p:sldId id="2008" r:id="rId5"/>
    <p:sldId id="2063" r:id="rId6"/>
    <p:sldId id="2069" r:id="rId7"/>
    <p:sldId id="2034" r:id="rId8"/>
    <p:sldId id="2036" r:id="rId9"/>
    <p:sldId id="2037" r:id="rId10"/>
    <p:sldId id="2038" r:id="rId11"/>
    <p:sldId id="2039" r:id="rId12"/>
    <p:sldId id="2040" r:id="rId13"/>
    <p:sldId id="2041" r:id="rId14"/>
    <p:sldId id="2035" r:id="rId15"/>
    <p:sldId id="2042" r:id="rId16"/>
    <p:sldId id="2043" r:id="rId17"/>
    <p:sldId id="2065" r:id="rId18"/>
    <p:sldId id="2044" r:id="rId19"/>
    <p:sldId id="2066" r:id="rId20"/>
    <p:sldId id="2070" r:id="rId21"/>
    <p:sldId id="2045" r:id="rId22"/>
    <p:sldId id="2046" r:id="rId23"/>
    <p:sldId id="2047" r:id="rId24"/>
    <p:sldId id="2048" r:id="rId25"/>
    <p:sldId id="2049" r:id="rId26"/>
    <p:sldId id="2050" r:id="rId27"/>
    <p:sldId id="2068" r:id="rId28"/>
    <p:sldId id="2051" r:id="rId29"/>
    <p:sldId id="2067" r:id="rId30"/>
    <p:sldId id="2071" r:id="rId31"/>
    <p:sldId id="2052" r:id="rId32"/>
    <p:sldId id="2053" r:id="rId33"/>
    <p:sldId id="2054" r:id="rId34"/>
    <p:sldId id="2055" r:id="rId35"/>
    <p:sldId id="2056" r:id="rId36"/>
    <p:sldId id="2057" r:id="rId37"/>
    <p:sldId id="2058" r:id="rId38"/>
    <p:sldId id="2059" r:id="rId39"/>
    <p:sldId id="2026" r:id="rId40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20006"/>
    <a:srgbClr val="3B1F4D"/>
    <a:srgbClr val="00B8DB"/>
    <a:srgbClr val="EC72A5"/>
    <a:srgbClr val="2D1E42"/>
    <a:srgbClr val="583F52"/>
    <a:srgbClr val="4AEDDE"/>
    <a:srgbClr val="FA5C79"/>
    <a:srgbClr val="F6DC0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79" d="100"/>
          <a:sy n="179" d="100"/>
        </p:scale>
        <p:origin x="-204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86146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189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3728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1892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5372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41892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xmlns="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21947180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089133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xmlns="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9/11/2023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56" r:id="rId4"/>
    <p:sldLayoutId id="2147483953" r:id="rId5"/>
    <p:sldLayoutId id="2147483959" r:id="rId6"/>
    <p:sldLayoutId id="2147483960" r:id="rId7"/>
    <p:sldLayoutId id="2147483958" r:id="rId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ung218/MySpringBootProjec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fpgQhO6jFv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8.png"/><Relationship Id="rId5" Type="http://schemas.openxmlformats.org/officeDocument/2006/relationships/image" Target="../media/image12.png"/><Relationship Id="rId15" Type="http://schemas.openxmlformats.org/officeDocument/2006/relationships/image" Target="../media/image4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8.png"/><Relationship Id="rId5" Type="http://schemas.openxmlformats.org/officeDocument/2006/relationships/image" Target="../media/image12.png"/><Relationship Id="rId15" Type="http://schemas.openxmlformats.org/officeDocument/2006/relationships/image" Target="../media/image4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ung218/MySpringBootProject" TargetMode="External"/><Relationship Id="rId2" Type="http://schemas.openxmlformats.org/officeDocument/2006/relationships/hyperlink" Target="mailto:chung219@naver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318517" y="2799219"/>
            <a:ext cx="2506968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318516" y="2801620"/>
            <a:ext cx="2506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김충기 </a:t>
            </a:r>
            <a:r>
              <a:rPr lang="en-US" altLang="ko-KR" sz="1200" spc="1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chung219@naver.com</a:t>
            </a:r>
            <a:endParaRPr lang="en-US" sz="1200" spc="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2378935" y="1947213"/>
            <a:ext cx="43861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spc="600" dirty="0" smtClean="0">
                <a:solidFill>
                  <a:schemeClr val="tx2"/>
                </a:solidFill>
                <a:latin typeface="Montserrat" pitchFamily="2" charset="77"/>
                <a:ea typeface="Nunito Black" charset="0"/>
                <a:cs typeface="Nunito Black" charset="0"/>
              </a:rPr>
              <a:t>PORTFOLIO</a:t>
            </a:r>
            <a:endParaRPr lang="en-US" sz="5000" b="1" spc="600" dirty="0">
              <a:solidFill>
                <a:schemeClr val="tx2"/>
              </a:solidFill>
              <a:latin typeface="Montserrat" pitchFamily="2" charset="77"/>
              <a:ea typeface="Nunito Black" charset="0"/>
              <a:cs typeface="Nunito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3388" y="101600"/>
            <a:ext cx="4746812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GIT HUB: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/>
              </a:rPr>
              <a:t>https://github.com/chung218/MySpringBootProject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RequestParam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변수 받아와 검색 결과 제공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789" y="1271238"/>
            <a:ext cx="6285791" cy="208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789" y="3359176"/>
            <a:ext cx="7990904" cy="179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02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DETAILS INFO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60024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Thymeleaf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 이미지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정보 동적 할당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536" y="1361686"/>
            <a:ext cx="5619750" cy="341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932" y="2327738"/>
            <a:ext cx="3588068" cy="177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485" y="1668780"/>
            <a:ext cx="1990778" cy="303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1300" y="1516380"/>
            <a:ext cx="5532120" cy="318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6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REVIEW CREATE/READ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50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POSTMAPPING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리뷰작성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464" y="1247386"/>
            <a:ext cx="8041796" cy="385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412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SORTING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553112"/>
            <a:ext cx="3316912" cy="290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2220" y="1553113"/>
            <a:ext cx="3292909" cy="3156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5532" y="2327337"/>
            <a:ext cx="3854768" cy="213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스트림을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활용한 정렬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878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CHAGE REPOSITORY WITH CONFIG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9812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Config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클래스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임포트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변환으로 저장소 변경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455" y="2441353"/>
            <a:ext cx="3764280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6283" y="2441353"/>
            <a:ext cx="4041457" cy="200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1435653" y="1771590"/>
            <a:ext cx="2096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Oracle DB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FBF8B30-86C7-B64F-AD22-C06445ED6F3A}"/>
              </a:ext>
            </a:extLst>
          </p:cNvPr>
          <p:cNvSpPr txBox="1"/>
          <p:nvPr/>
        </p:nvSpPr>
        <p:spPr>
          <a:xfrm>
            <a:off x="5619723" y="1771590"/>
            <a:ext cx="213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Hash Map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사용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2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4110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FRANCHISE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 RESTAURANT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3388" y="101600"/>
            <a:ext cx="4342920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err="1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Youtube</a:t>
            </a: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hlinkClick r:id="rId4"/>
              </a:rPr>
              <a:t>https://www.youtube.com/watch?v=fpgQhO6jFvc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xmlns="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aphicFrame>
        <p:nvGraphicFramePr>
          <p:cNvPr id="11" name="표 41">
            <a:extLst>
              <a:ext uri="{FF2B5EF4-FFF2-40B4-BE49-F238E27FC236}">
                <a16:creationId xmlns:a16="http://schemas.microsoft.com/office/drawing/2014/main" xmlns="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3643068"/>
              </p:ext>
            </p:extLst>
          </p:nvPr>
        </p:nvGraphicFramePr>
        <p:xfrm>
          <a:off x="2813141" y="2857500"/>
          <a:ext cx="6187984" cy="174139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53348">
                  <a:extLst>
                    <a:ext uri="{9D8B030D-6E8A-4147-A177-3AD203B41FA5}">
                      <a16:colId xmlns:a16="http://schemas.microsoft.com/office/drawing/2014/main" xmlns="" val="3369207544"/>
                    </a:ext>
                  </a:extLst>
                </a:gridCol>
                <a:gridCol w="5134636">
                  <a:extLst>
                    <a:ext uri="{9D8B030D-6E8A-4147-A177-3AD203B41FA5}">
                      <a16:colId xmlns:a16="http://schemas.microsoft.com/office/drawing/2014/main" xmlns="" val="14965710"/>
                    </a:ext>
                  </a:extLst>
                </a:gridCol>
              </a:tblGrid>
              <a:tr h="421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01167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-15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전국 외식업 프랜차이즈 가맹현황 정보 제공</a:t>
                      </a:r>
                      <a:endParaRPr lang="ko-KR" altLang="en-US" sz="1500" b="1" spc="-15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5120391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lang="en-US" altLang="ko-KR" sz="1500" b="1" spc="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0" baseline="0" dirty="0" smtClean="0">
                          <a:solidFill>
                            <a:schemeClr val="tx2"/>
                          </a:solidFill>
                        </a:rPr>
                        <a:t>주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2023.07.13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~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2023.07.26)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53240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  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4 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7154056"/>
                  </a:ext>
                </a:extLst>
              </a:tr>
            </a:tbl>
          </a:graphicData>
        </a:graphic>
      </p:graphicFrame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0838" y="590552"/>
            <a:ext cx="1643062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3900" y="995363"/>
            <a:ext cx="4351159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888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736216"/>
            <a:ext cx="314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Chart JS, KAKAO MAP API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사용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201696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376589"/>
            <a:ext cx="354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요구사항 분석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분석 및 시각화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42488" y="466309"/>
            <a:ext cx="72590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DEVELOPMENT ENVIRONMENT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23" y="2188104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bg1"/>
                </a:solidFill>
              </a:rPr>
              <a:t>FRONT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178" name="AutoShape 2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0" name="AutoShape 4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2" name="AutoShape 6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6" name="AutoShape 10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8" name="AutoShape 12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0" name="AutoShape 14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2" name="AutoShape 16" descr="Java 로고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96" name="Picture 20" descr="Java - 인프런 | 학습하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523" y="2588433"/>
            <a:ext cx="1604482" cy="90252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687635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BACK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00" name="Picture 24" descr="1. 타임리프 - 기본 기능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7868" y="3331136"/>
            <a:ext cx="692786" cy="694139"/>
          </a:xfrm>
          <a:prstGeom prst="rect">
            <a:avLst/>
          </a:prstGeom>
          <a:noFill/>
        </p:spPr>
      </p:pic>
      <p:pic>
        <p:nvPicPr>
          <p:cNvPr id="50204" name="Picture 28" descr="스프링부트] Spring Boot의 Validation : @Valid 어노테이션으로 유효성 검증하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7249" y="3476745"/>
            <a:ext cx="1150619" cy="49312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50202" y="2188323"/>
            <a:ext cx="140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DATABASE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206" name="AutoShape 30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208" name="AutoShape 32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10" name="Picture 34" descr="Oracle] Oracle Critical Patch Update ( CPU 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50202" y="2236296"/>
            <a:ext cx="1254658" cy="1254658"/>
          </a:xfrm>
          <a:prstGeom prst="rect">
            <a:avLst/>
          </a:prstGeom>
          <a:noFill/>
        </p:spPr>
      </p:pic>
      <p:pic>
        <p:nvPicPr>
          <p:cNvPr id="50212" name="Picture 36" descr="MyBatis – 마이바티스 3 | 소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70654" y="3083878"/>
            <a:ext cx="1580515" cy="397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01274" y="2188104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I D 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16" name="Picture 40" descr="2번이상 찾아본 IntelliJ 설정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04860" y="2587995"/>
            <a:ext cx="1289913" cy="888750"/>
          </a:xfrm>
          <a:prstGeom prst="rect">
            <a:avLst/>
          </a:prstGeom>
          <a:noFill/>
        </p:spPr>
      </p:pic>
      <p:sp>
        <p:nvSpPr>
          <p:cNvPr id="50218" name="AutoShape 42" descr="Oracle SQL Developer - Wikipedi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24" name="Picture 48" descr="Oracle SQL Developer - Wikipedi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86683" y="2791850"/>
            <a:ext cx="432161" cy="49050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971244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S C M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26" name="Picture 50" descr="깃허브 - 위키백과, 우리 모두의 백과사전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47444" y="2678253"/>
            <a:ext cx="694883" cy="717467"/>
          </a:xfrm>
          <a:prstGeom prst="rect">
            <a:avLst/>
          </a:prstGeom>
          <a:noFill/>
        </p:spPr>
      </p:pic>
      <p:pic>
        <p:nvPicPr>
          <p:cNvPr id="54274" name="Picture 2" descr="HTML, CSS, JS 기초 개념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42488" y="2609033"/>
            <a:ext cx="1353756" cy="673539"/>
          </a:xfrm>
          <a:prstGeom prst="rect">
            <a:avLst/>
          </a:prstGeom>
          <a:noFill/>
        </p:spPr>
      </p:pic>
      <p:pic>
        <p:nvPicPr>
          <p:cNvPr id="54278" name="Picture 6" descr="jQuery $()의 의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4096" y="3282572"/>
            <a:ext cx="660427" cy="660427"/>
          </a:xfrm>
          <a:prstGeom prst="rect">
            <a:avLst/>
          </a:prstGeom>
          <a:noFill/>
        </p:spPr>
      </p:pic>
      <p:pic>
        <p:nvPicPr>
          <p:cNvPr id="54280" name="Picture 8" descr="PyCharm Professional - 개발 준비하기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50474" y="3476745"/>
            <a:ext cx="412097" cy="412097"/>
          </a:xfrm>
          <a:prstGeom prst="rect">
            <a:avLst/>
          </a:prstGeom>
          <a:noFill/>
        </p:spPr>
      </p:pic>
      <p:pic>
        <p:nvPicPr>
          <p:cNvPr id="54282" name="Picture 10" descr="Project Jupyter - Wikipedi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75567" y="3429075"/>
            <a:ext cx="443277" cy="513924"/>
          </a:xfrm>
          <a:prstGeom prst="rect">
            <a:avLst/>
          </a:prstGeom>
          <a:noFill/>
        </p:spPr>
      </p:pic>
      <p:pic>
        <p:nvPicPr>
          <p:cNvPr id="54284" name="Picture 12" descr="Python] - 파이썬 설치 (Python 3 Installation)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879431" y="2678253"/>
            <a:ext cx="1160681" cy="652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0267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397921" y="1528980"/>
            <a:ext cx="928459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8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HTML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JAVA,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Spring Boot, Oracle DB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활용한 </a:t>
            </a: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구현</a:t>
            </a:r>
            <a:endParaRPr lang="en-US" sz="1600" b="1" spc="113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23321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CAFÉ 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3431" y="1697013"/>
            <a:ext cx="35539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Contents</a:t>
            </a:r>
            <a:endParaRPr lang="en-US" sz="36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4048" y="2302307"/>
            <a:ext cx="3213283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프로젝트 내 담당 역할</a:t>
            </a:r>
            <a:endParaRPr lang="en-US" sz="1125" b="1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4213" y="1697013"/>
            <a:ext cx="4113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MAIN</a:t>
            </a:r>
          </a:p>
          <a:p>
            <a:pPr>
              <a:buFont typeface="Wingdings" pitchFamily="2" charset="2"/>
              <a:buChar char="v"/>
            </a:pP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KAKAO MAP API</a:t>
            </a:r>
          </a:p>
          <a:p>
            <a:pPr>
              <a:buFont typeface="Wingdings" pitchFamily="2" charset="2"/>
              <a:buChar char="v"/>
            </a:pP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SESSION</a:t>
            </a:r>
          </a:p>
          <a:p>
            <a:pPr>
              <a:buFont typeface="Wingdings" pitchFamily="2" charset="2"/>
              <a:buChar char="v"/>
            </a:pP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DATA PAGING</a:t>
            </a:r>
          </a:p>
        </p:txBody>
      </p:sp>
    </p:spTree>
    <p:extLst>
      <p:ext uri="{BB962C8B-B14F-4D97-AF65-F5344CB8AC3E}">
        <p14:creationId xmlns:p14="http://schemas.microsoft.com/office/powerpoint/2010/main" xmlns="" val="17922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935" y="722530"/>
            <a:ext cx="8890065" cy="442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288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KAKAO MAP API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Hidden Form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및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맵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생성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261" y="1245270"/>
            <a:ext cx="3935690" cy="3774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2867" y="1245270"/>
            <a:ext cx="3530599" cy="182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2867" y="3024035"/>
            <a:ext cx="3530599" cy="1996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633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Session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을 이용한 카테고리 유지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세부사항 검색 시 세션을 이용해 카테고리 유지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386" y="1339850"/>
            <a:ext cx="4176139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7525" y="1460500"/>
            <a:ext cx="4694718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53936" y="4503577"/>
            <a:ext cx="8490014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카테고리에서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“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커피베이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”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클릭 시 커피 카테고리를 유지하지 않을 경우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왼쪽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내비게이션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바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(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커피 카테고리의 파이차트 및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top10 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브랜드 정보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)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불러오지 못함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1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DATA PAGING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271238"/>
            <a:ext cx="8045514" cy="210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3470275"/>
            <a:ext cx="80200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61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+mn-ea"/>
                <a:cs typeface="Nunito Bold" charset="0"/>
              </a:rPr>
              <a:t>DATA PAGING</a:t>
            </a:r>
            <a:endParaRPr lang="en-US" sz="3600" b="1" spc="225" dirty="0">
              <a:solidFill>
                <a:schemeClr val="accent1"/>
              </a:solidFill>
              <a:latin typeface="+mn-ea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47117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객체와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PAGE DTO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이용한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페이징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782" y="1741138"/>
            <a:ext cx="2887357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4019" y="1741138"/>
            <a:ext cx="2950573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1876556" y="1271238"/>
            <a:ext cx="1578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객체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5127756" y="1271238"/>
            <a:ext cx="1617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PAGE DTO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A26167-061E-D947-8B3D-1681BDC33670}"/>
              </a:ext>
            </a:extLst>
          </p:cNvPr>
          <p:cNvSpPr txBox="1"/>
          <p:nvPr/>
        </p:nvSpPr>
        <p:spPr>
          <a:xfrm>
            <a:off x="2397920" y="1528980"/>
            <a:ext cx="928460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3</a:t>
            </a:r>
            <a:endParaRPr lang="en-US" sz="10000" b="1" dirty="0">
              <a:solidFill>
                <a:schemeClr val="bg1"/>
              </a:solidFill>
              <a:latin typeface="Montserrat Bold"/>
              <a:ea typeface="Nunito Black" charset="0"/>
              <a:cs typeface="Nunito Black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CD399F-23E0-3C4A-B871-1856D5AD4D60}"/>
              </a:ext>
            </a:extLst>
          </p:cNvPr>
          <p:cNvSpPr txBox="1"/>
          <p:nvPr/>
        </p:nvSpPr>
        <p:spPr>
          <a:xfrm>
            <a:off x="5081908" y="2457221"/>
            <a:ext cx="30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전처리 분석  후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JS &amp; API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를 통해</a:t>
            </a:r>
            <a: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/>
            </a:r>
            <a:br>
              <a:rPr lang="en-US" altLang="ko-KR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</a:br>
            <a:r>
              <a:rPr lang="ko-KR" altLang="en-US" sz="1600" b="1" spc="113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웹페이지로</a:t>
            </a:r>
            <a:r>
              <a:rPr lang="ko-KR" altLang="en-US" sz="1600" b="1" spc="113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데이터 시각화</a:t>
            </a:r>
            <a:endParaRPr lang="en-US" altLang="ko-KR" sz="1600" b="1" spc="113" dirty="0" smtClean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5081908" y="1300894"/>
            <a:ext cx="3904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INVITATION</a:t>
            </a:r>
          </a:p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CARD PROJECT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  <a:p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aphicFrame>
        <p:nvGraphicFramePr>
          <p:cNvPr id="11" name="표 41">
            <a:extLst>
              <a:ext uri="{FF2B5EF4-FFF2-40B4-BE49-F238E27FC236}">
                <a16:creationId xmlns:a16="http://schemas.microsoft.com/office/drawing/2014/main" xmlns="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3643068"/>
              </p:ext>
            </p:extLst>
          </p:nvPr>
        </p:nvGraphicFramePr>
        <p:xfrm>
          <a:off x="2813141" y="2857500"/>
          <a:ext cx="6187984" cy="174139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53348">
                  <a:extLst>
                    <a:ext uri="{9D8B030D-6E8A-4147-A177-3AD203B41FA5}">
                      <a16:colId xmlns:a16="http://schemas.microsoft.com/office/drawing/2014/main" xmlns="" val="3369207544"/>
                    </a:ext>
                  </a:extLst>
                </a:gridCol>
                <a:gridCol w="5134636">
                  <a:extLst>
                    <a:ext uri="{9D8B030D-6E8A-4147-A177-3AD203B41FA5}">
                      <a16:colId xmlns:a16="http://schemas.microsoft.com/office/drawing/2014/main" xmlns="" val="14965710"/>
                    </a:ext>
                  </a:extLst>
                </a:gridCol>
              </a:tblGrid>
              <a:tr h="421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01167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-15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키워드 기반 인천 모임 장소 정보 추천</a:t>
                      </a:r>
                      <a:endParaRPr lang="ko-KR" altLang="en-US" sz="1500" b="1" spc="-15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5120391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3</a:t>
                      </a:r>
                      <a:r>
                        <a:rPr lang="en-US" altLang="ko-KR" sz="1500" b="1" spc="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0" baseline="0" dirty="0" smtClean="0">
                          <a:solidFill>
                            <a:schemeClr val="tx2"/>
                          </a:solidFill>
                        </a:rPr>
                        <a:t>주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2023.08.09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~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2023.08.30)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53240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  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6 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7154056"/>
                  </a:ext>
                </a:extLst>
              </a:tr>
            </a:tbl>
          </a:graphicData>
        </a:graphic>
      </p:graphicFrame>
      <p:sp>
        <p:nvSpPr>
          <p:cNvPr id="6" name="제목 4">
            <a:extLst>
              <a:ext uri="{FF2B5EF4-FFF2-40B4-BE49-F238E27FC236}">
                <a16:creationId xmlns:a16="http://schemas.microsoft.com/office/drawing/2014/main" xmlns="" id="{B6956878-ABEC-AF9A-D2CE-3CA826B6E387}"/>
              </a:ext>
            </a:extLst>
          </p:cNvPr>
          <p:cNvSpPr txBox="1">
            <a:spLocks/>
          </p:cNvSpPr>
          <p:nvPr/>
        </p:nvSpPr>
        <p:spPr>
          <a:xfrm>
            <a:off x="4410272" y="476137"/>
            <a:ext cx="2921160" cy="1920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6200" b="1" dirty="0">
                <a:solidFill>
                  <a:srgbClr val="00B050"/>
                </a:solidFill>
                <a:latin typeface="+mj-ea"/>
              </a:rPr>
              <a:t>Party</a:t>
            </a:r>
          </a:p>
          <a:p>
            <a:pPr>
              <a:lnSpc>
                <a:spcPct val="100000"/>
              </a:lnSpc>
            </a:pPr>
            <a:r>
              <a:rPr lang="en-US" altLang="ko-KR" sz="6200" b="1" dirty="0">
                <a:solidFill>
                  <a:srgbClr val="00B050"/>
                </a:solidFill>
                <a:latin typeface="+mj-ea"/>
              </a:rPr>
              <a:t>People</a:t>
            </a:r>
            <a:endParaRPr lang="ko-KR" altLang="en-US" sz="6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88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31378" y="2640966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키워드를 사용한 추천 알고리즘 제작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4901863" y="271125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378" y="1921712"/>
            <a:ext cx="3832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OPEN-API,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스크래핑을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통한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DATA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수집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901863" y="199199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378" y="2281339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텍스트마이닝으로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키워드 도출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901863" y="235162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1378" y="3014372"/>
            <a:ext cx="3417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배운 모든 기술 이용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웹페이지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개발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6" name="Shape 2540"/>
          <p:cNvSpPr/>
          <p:nvPr/>
        </p:nvSpPr>
        <p:spPr>
          <a:xfrm>
            <a:off x="4901863" y="308465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42488" y="466309"/>
            <a:ext cx="72590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DEVELOPMENT ENVIRONMENT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23" y="2188104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bg1"/>
                </a:solidFill>
              </a:rPr>
              <a:t>FRONT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178" name="AutoShape 2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0" name="AutoShape 4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2" name="AutoShape 6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6" name="AutoShape 10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8" name="AutoShape 12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0" name="AutoShape 14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2" name="AutoShape 16" descr="Java 로고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96" name="Picture 20" descr="Java - 인프런 | 학습하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523" y="2588433"/>
            <a:ext cx="1604482" cy="90252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687635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BACK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00" name="Picture 24" descr="1. 타임리프 - 기본 기능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7868" y="3331136"/>
            <a:ext cx="692786" cy="694139"/>
          </a:xfrm>
          <a:prstGeom prst="rect">
            <a:avLst/>
          </a:prstGeom>
          <a:noFill/>
        </p:spPr>
      </p:pic>
      <p:pic>
        <p:nvPicPr>
          <p:cNvPr id="50204" name="Picture 28" descr="스프링부트] Spring Boot의 Validation : @Valid 어노테이션으로 유효성 검증하기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27249" y="3476745"/>
            <a:ext cx="1150619" cy="49312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50202" y="2188323"/>
            <a:ext cx="140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DATABASE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206" name="AutoShape 30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208" name="AutoShape 32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10" name="Picture 34" descr="Oracle] Oracle Critical Patch Update ( CPU 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50202" y="2236296"/>
            <a:ext cx="1254658" cy="1254658"/>
          </a:xfrm>
          <a:prstGeom prst="rect">
            <a:avLst/>
          </a:prstGeom>
          <a:noFill/>
        </p:spPr>
      </p:pic>
      <p:pic>
        <p:nvPicPr>
          <p:cNvPr id="50212" name="Picture 36" descr="MyBatis – 마이바티스 3 | 소개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70654" y="3083878"/>
            <a:ext cx="1580515" cy="397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01274" y="2188104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I D 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16" name="Picture 40" descr="2번이상 찾아본 IntelliJ 설정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04860" y="2587995"/>
            <a:ext cx="1289913" cy="888750"/>
          </a:xfrm>
          <a:prstGeom prst="rect">
            <a:avLst/>
          </a:prstGeom>
          <a:noFill/>
        </p:spPr>
      </p:pic>
      <p:sp>
        <p:nvSpPr>
          <p:cNvPr id="50218" name="AutoShape 42" descr="Oracle SQL Developer - Wikipedi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24" name="Picture 48" descr="Oracle SQL Developer - Wikipedi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86683" y="2791850"/>
            <a:ext cx="432161" cy="49050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971244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S C M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26" name="Picture 50" descr="깃허브 - 위키백과, 우리 모두의 백과사전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47444" y="2678253"/>
            <a:ext cx="694883" cy="717467"/>
          </a:xfrm>
          <a:prstGeom prst="rect">
            <a:avLst/>
          </a:prstGeom>
          <a:noFill/>
        </p:spPr>
      </p:pic>
      <p:pic>
        <p:nvPicPr>
          <p:cNvPr id="54274" name="Picture 2" descr="HTML, CSS, JS 기초 개념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42488" y="2609033"/>
            <a:ext cx="1353756" cy="673539"/>
          </a:xfrm>
          <a:prstGeom prst="rect">
            <a:avLst/>
          </a:prstGeom>
          <a:noFill/>
        </p:spPr>
      </p:pic>
      <p:pic>
        <p:nvPicPr>
          <p:cNvPr id="54278" name="Picture 6" descr="jQuery $()의 의미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64096" y="3282572"/>
            <a:ext cx="660427" cy="660427"/>
          </a:xfrm>
          <a:prstGeom prst="rect">
            <a:avLst/>
          </a:prstGeom>
          <a:noFill/>
        </p:spPr>
      </p:pic>
      <p:pic>
        <p:nvPicPr>
          <p:cNvPr id="54280" name="Picture 8" descr="PyCharm Professional - 개발 준비하기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50474" y="3476745"/>
            <a:ext cx="412097" cy="412097"/>
          </a:xfrm>
          <a:prstGeom prst="rect">
            <a:avLst/>
          </a:prstGeom>
          <a:noFill/>
        </p:spPr>
      </p:pic>
      <p:pic>
        <p:nvPicPr>
          <p:cNvPr id="54282" name="Picture 10" descr="Project Jupyter - Wikipedia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75567" y="3429075"/>
            <a:ext cx="443277" cy="513924"/>
          </a:xfrm>
          <a:prstGeom prst="rect">
            <a:avLst/>
          </a:prstGeom>
          <a:noFill/>
        </p:spPr>
      </p:pic>
      <p:pic>
        <p:nvPicPr>
          <p:cNvPr id="54284" name="Picture 12" descr="Python] - 파이썬 설치 (Python 3 Installation)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879431" y="2678253"/>
            <a:ext cx="1160681" cy="652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0267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5788823">
            <a:off x="-2169383" y="-68038"/>
            <a:ext cx="5713120" cy="5143500"/>
          </a:xfrm>
          <a:prstGeom prst="rect">
            <a:avLst/>
          </a:prstGeom>
        </p:spPr>
      </p:pic>
      <p:graphicFrame>
        <p:nvGraphicFramePr>
          <p:cNvPr id="11" name="표 41">
            <a:extLst>
              <a:ext uri="{FF2B5EF4-FFF2-40B4-BE49-F238E27FC236}">
                <a16:creationId xmlns:a16="http://schemas.microsoft.com/office/drawing/2014/main" xmlns="" id="{C69E873E-8AB8-A44F-9FAB-99DE75583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3643068"/>
              </p:ext>
            </p:extLst>
          </p:nvPr>
        </p:nvGraphicFramePr>
        <p:xfrm>
          <a:off x="2813141" y="2857500"/>
          <a:ext cx="6187984" cy="174139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53348">
                  <a:extLst>
                    <a:ext uri="{9D8B030D-6E8A-4147-A177-3AD203B41FA5}">
                      <a16:colId xmlns:a16="http://schemas.microsoft.com/office/drawing/2014/main" xmlns="" val="3369207544"/>
                    </a:ext>
                  </a:extLst>
                </a:gridCol>
                <a:gridCol w="5134636">
                  <a:extLst>
                    <a:ext uri="{9D8B030D-6E8A-4147-A177-3AD203B41FA5}">
                      <a16:colId xmlns:a16="http://schemas.microsoft.com/office/drawing/2014/main" xmlns="" val="14965710"/>
                    </a:ext>
                  </a:extLst>
                </a:gridCol>
              </a:tblGrid>
              <a:tr h="421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개발 범위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01167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프로젝트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-15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인천 부평의 프랜차이즈 카페 감성 카페 리스트 목록</a:t>
                      </a:r>
                      <a:r>
                        <a:rPr lang="en-US" altLang="ko-KR" sz="1500" b="1" spc="-150" dirty="0" smtClean="0">
                          <a:solidFill>
                            <a:schemeClr val="tx2"/>
                          </a:solidFill>
                        </a:rPr>
                        <a:t>, </a:t>
                      </a:r>
                      <a:r>
                        <a:rPr lang="ko-KR" altLang="en-US" sz="1500" b="1" spc="-150" dirty="0" smtClean="0">
                          <a:solidFill>
                            <a:schemeClr val="tx2"/>
                          </a:solidFill>
                        </a:rPr>
                        <a:t>상세정보 제공</a:t>
                      </a:r>
                      <a:endParaRPr lang="ko-KR" altLang="en-US" sz="1500" b="1" spc="-15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5120391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개발기간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lang="en-US" altLang="ko-KR" sz="1500" b="1" spc="0" baseline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ko-KR" altLang="en-US" sz="1500" b="1" spc="0" baseline="0" dirty="0" smtClean="0">
                          <a:solidFill>
                            <a:schemeClr val="tx2"/>
                          </a:solidFill>
                        </a:rPr>
                        <a:t>주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(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2023.06.07 </a:t>
                      </a:r>
                      <a:r>
                        <a:rPr lang="en-US" altLang="ko-KR" sz="1500" b="1" spc="0" dirty="0">
                          <a:solidFill>
                            <a:schemeClr val="tx2"/>
                          </a:solidFill>
                        </a:rPr>
                        <a:t>~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2023.08.14)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5324069"/>
                  </a:ext>
                </a:extLst>
              </a:tr>
              <a:tr h="43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참여인력</a:t>
                      </a:r>
                      <a:endParaRPr lang="ko-KR" altLang="en-US" sz="15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spc="0" dirty="0">
                          <a:solidFill>
                            <a:schemeClr val="tx2"/>
                          </a:solidFill>
                        </a:rPr>
                        <a:t>  총 </a:t>
                      </a:r>
                      <a:r>
                        <a:rPr lang="en-US" altLang="ko-KR" sz="1500" b="1" spc="0" dirty="0" smtClean="0">
                          <a:solidFill>
                            <a:schemeClr val="tx2"/>
                          </a:solidFill>
                        </a:rPr>
                        <a:t>4 </a:t>
                      </a:r>
                      <a:r>
                        <a:rPr lang="ko-KR" altLang="en-US" sz="1500" b="1" spc="0" dirty="0" smtClean="0">
                          <a:solidFill>
                            <a:schemeClr val="tx2"/>
                          </a:solidFill>
                        </a:rPr>
                        <a:t>명</a:t>
                      </a:r>
                      <a:endParaRPr lang="en-US" altLang="ko-KR" sz="1500" b="1" spc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7154056"/>
                  </a:ext>
                </a:extLst>
              </a:tr>
            </a:tbl>
          </a:graphicData>
        </a:graphic>
      </p:graphicFrame>
      <p:pic>
        <p:nvPicPr>
          <p:cNvPr id="18" name="Picture 2" descr="C:\GoToMaster\Project\MySpringBootProject\1th_Cafe_Project\cafe_project(HashMap)\out\production\resources\static\images\logo.png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0669" y="457200"/>
            <a:ext cx="3705225" cy="2086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881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3431" y="1697013"/>
            <a:ext cx="35539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Contents</a:t>
            </a:r>
            <a:endParaRPr lang="en-US" sz="36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4048" y="2302307"/>
            <a:ext cx="3213283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프로젝트 내 담당 역할</a:t>
            </a:r>
            <a:endParaRPr lang="en-US" sz="1125" b="1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4213" y="1777386"/>
            <a:ext cx="4113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MAIN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MAIN PAGE CARD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STRING KEYWORD    			TO DATA</a:t>
            </a: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SEARCH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MEMBERSHIP</a:t>
            </a: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IMAGE CORS ERROR</a:t>
            </a: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22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0025" y="494865"/>
            <a:ext cx="6096475" cy="3696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424" y="963831"/>
            <a:ext cx="4769202" cy="3957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4616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 PAGE CARD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236" y="1956931"/>
            <a:ext cx="3994214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236" y="1956931"/>
            <a:ext cx="4249207" cy="228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841506" y="1352490"/>
            <a:ext cx="3313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MainPage</a:t>
            </a:r>
            <a:r>
              <a:rPr 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랜덤 카테고리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5127756" y="1352490"/>
            <a:ext cx="3393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지도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, 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장소 정보 객체 제공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707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STRING KEYWORD TO DATA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pic>
        <p:nvPicPr>
          <p:cNvPr id="8" name="Picture 2" descr="https://t1.daumcdn.net/cfile/tistory/99C13F495A61544C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1074" y="2749615"/>
            <a:ext cx="2535876" cy="276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8224" y="1141130"/>
            <a:ext cx="4267913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013" y="1014130"/>
            <a:ext cx="3093775" cy="18755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STRING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저장된 키워드를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으로 변환해 키워드와 빈도수를 사용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35591" y="1014130"/>
            <a:ext cx="8617909" cy="2597425"/>
            <a:chOff x="2191364" y="1168784"/>
            <a:chExt cx="10258553" cy="3984755"/>
          </a:xfrm>
        </p:grpSpPr>
        <p:grpSp>
          <p:nvGrpSpPr>
            <p:cNvPr id="32" name="그룹 38"/>
            <p:cNvGrpSpPr/>
            <p:nvPr/>
          </p:nvGrpSpPr>
          <p:grpSpPr>
            <a:xfrm rot="16200000">
              <a:off x="6138033" y="986224"/>
              <a:ext cx="1960606" cy="4197965"/>
              <a:chOff x="4767473" y="1240214"/>
              <a:chExt cx="2239360" cy="4794815"/>
            </a:xfrm>
          </p:grpSpPr>
          <p:grpSp>
            <p:nvGrpSpPr>
              <p:cNvPr id="45" name="그룹 51"/>
              <p:cNvGrpSpPr/>
              <p:nvPr/>
            </p:nvGrpSpPr>
            <p:grpSpPr>
              <a:xfrm>
                <a:off x="5033983" y="1805331"/>
                <a:ext cx="1972850" cy="1443471"/>
                <a:chOff x="3497283" y="1449731"/>
                <a:chExt cx="1972850" cy="1443471"/>
              </a:xfrm>
            </p:grpSpPr>
            <p:sp>
              <p:nvSpPr>
                <p:cNvPr id="48" name="양쪽 모서리가 둥근 사각형 47"/>
                <p:cNvSpPr/>
                <p:nvPr/>
              </p:nvSpPr>
              <p:spPr>
                <a:xfrm rot="16200000">
                  <a:off x="3417179" y="2105821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양쪽 모서리가 둥근 사각형 48"/>
                <p:cNvSpPr/>
                <p:nvPr/>
              </p:nvSpPr>
              <p:spPr>
                <a:xfrm rot="16200000">
                  <a:off x="3417179" y="2413562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양쪽 모서리가 둥근 사각형 49"/>
                <p:cNvSpPr/>
                <p:nvPr/>
              </p:nvSpPr>
              <p:spPr>
                <a:xfrm rot="16200000">
                  <a:off x="3417179" y="2721305"/>
                  <a:ext cx="252001" cy="91793"/>
                </a:xfrm>
                <a:prstGeom prst="round2SameRect">
                  <a:avLst>
                    <a:gd name="adj1" fmla="val 22901"/>
                    <a:gd name="adj2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양쪽 모서리가 둥근 사각형 50"/>
                <p:cNvSpPr/>
                <p:nvPr/>
              </p:nvSpPr>
              <p:spPr>
                <a:xfrm rot="16200000">
                  <a:off x="5078152" y="1633750"/>
                  <a:ext cx="576000" cy="207962"/>
                </a:xfrm>
                <a:prstGeom prst="round2SameRect">
                  <a:avLst>
                    <a:gd name="adj1" fmla="val 0"/>
                    <a:gd name="adj2" fmla="val 33962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6" name="모서리가 둥근 직사각형 45"/>
              <p:cNvSpPr/>
              <p:nvPr/>
            </p:nvSpPr>
            <p:spPr>
              <a:xfrm>
                <a:off x="4767473" y="1240214"/>
                <a:ext cx="2135377" cy="4794815"/>
              </a:xfrm>
              <a:prstGeom prst="roundRect">
                <a:avLst>
                  <a:gd name="adj" fmla="val 12658"/>
                </a:avLst>
              </a:prstGeom>
              <a:solidFill>
                <a:schemeClr val="tx2">
                  <a:lumMod val="75000"/>
                </a:schemeClr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양쪽 모서리가 둥근 사각형 46"/>
              <p:cNvSpPr/>
              <p:nvPr/>
            </p:nvSpPr>
            <p:spPr>
              <a:xfrm>
                <a:off x="5557382" y="1690686"/>
                <a:ext cx="1052514" cy="252412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모서리가 둥근 직사각형 32"/>
            <p:cNvSpPr/>
            <p:nvPr/>
          </p:nvSpPr>
          <p:spPr>
            <a:xfrm>
              <a:off x="6082542" y="1245487"/>
              <a:ext cx="1082304" cy="267700"/>
            </a:xfrm>
            <a:prstGeom prst="roundRect">
              <a:avLst>
                <a:gd name="adj" fmla="val 50000"/>
              </a:avLst>
            </a:prstGeom>
            <a:solidFill>
              <a:srgbClr val="01A7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prstClr val="white"/>
                  </a:solidFill>
                </a:rPr>
                <a:t>실행 결과</a:t>
              </a:r>
              <a:endParaRPr lang="en-US" altLang="ko-KR" sz="1000" dirty="0">
                <a:solidFill>
                  <a:prstClr val="white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39567" y="4469037"/>
              <a:ext cx="1956858" cy="360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STEP2.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지역 선택  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191364" y="4469037"/>
              <a:ext cx="3374496" cy="671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STEP1. 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키워드 입력 및 카테고리 선택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233414" y="4441492"/>
              <a:ext cx="2792011" cy="712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STEP3.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장소간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거리 및 </a:t>
              </a:r>
              <a:r>
                <a:rPr lang="ko-KR" altLang="en-US" sz="1400" b="1" u="sng" spc="-150" dirty="0" err="1">
                  <a:solidFill>
                    <a:schemeClr val="accent5">
                      <a:lumMod val="75000"/>
                    </a:schemeClr>
                  </a:solidFill>
                </a:rPr>
                <a:t>마커</a:t>
              </a: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표시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marL="90488" algn="ctr">
                <a:lnSpc>
                  <a:spcPct val="150000"/>
                </a:lnSpc>
              </a:pPr>
              <a:r>
                <a:rPr lang="ko-KR" altLang="en-US" sz="1400" b="1" u="sng" spc="-150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  <a:endParaRPr lang="en-US" altLang="ko-KR" sz="1400" b="1" u="sng" spc="-15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37" name="직선 화살표 연결선 36"/>
            <p:cNvCxnSpPr>
              <a:stCxn id="49" idx="3"/>
              <a:endCxn id="34" idx="0"/>
            </p:cNvCxnSpPr>
            <p:nvPr/>
          </p:nvCxnSpPr>
          <p:spPr>
            <a:xfrm>
              <a:off x="6398161" y="3832176"/>
              <a:ext cx="19835" cy="63686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48" idx="3"/>
              <a:endCxn id="35" idx="0"/>
            </p:cNvCxnSpPr>
            <p:nvPr/>
          </p:nvCxnSpPr>
          <p:spPr>
            <a:xfrm rot="5400000">
              <a:off x="4685241" y="3025548"/>
              <a:ext cx="636860" cy="2250116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50" idx="3"/>
              <a:endCxn id="36" idx="0"/>
            </p:cNvCxnSpPr>
            <p:nvPr/>
          </p:nvCxnSpPr>
          <p:spPr>
            <a:xfrm rot="16200000" flipH="1">
              <a:off x="7343851" y="3155923"/>
              <a:ext cx="609315" cy="196182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7118334" y="1168784"/>
              <a:ext cx="5086407" cy="10623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accent5"/>
                  </a:solidFill>
                </a:rPr>
                <a:t>AI</a:t>
              </a:r>
              <a:r>
                <a:rPr lang="ko-KR" altLang="en-US" sz="1400" b="1" dirty="0">
                  <a:solidFill>
                    <a:schemeClr val="accent5"/>
                  </a:solidFill>
                </a:rPr>
                <a:t>추천 알고리즘 실행 결과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사용자가 원하는 카테고리와 키워드에 맞는 추천 장소를 제안 </a:t>
              </a:r>
            </a:p>
          </p:txBody>
        </p:sp>
        <p:cxnSp>
          <p:nvCxnSpPr>
            <p:cNvPr id="41" name="직선 화살표 연결선 40"/>
            <p:cNvCxnSpPr>
              <a:endCxn id="33" idx="2"/>
            </p:cNvCxnSpPr>
            <p:nvPr/>
          </p:nvCxnSpPr>
          <p:spPr>
            <a:xfrm flipV="1">
              <a:off x="6623694" y="1513187"/>
              <a:ext cx="0" cy="43065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/>
            <p:cNvSpPr/>
            <p:nvPr/>
          </p:nvSpPr>
          <p:spPr>
            <a:xfrm>
              <a:off x="9440572" y="3751810"/>
              <a:ext cx="3009345" cy="11331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0488" algn="ctr">
                <a:lnSpc>
                  <a:spcPct val="150000"/>
                </a:lnSpc>
              </a:pP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>RESULT. 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추천 장소를 이용한 </a:t>
              </a:r>
              <a: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  <a:t/>
              </a:r>
              <a:br>
                <a:rPr lang="en-US" altLang="ko-KR" sz="1400" b="1" u="sng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ko-KR" altLang="en-US" sz="1400" b="1" u="sng" dirty="0" err="1">
                  <a:solidFill>
                    <a:schemeClr val="accent5">
                      <a:lumMod val="75000"/>
                    </a:schemeClr>
                  </a:solidFill>
                </a:rPr>
                <a:t>모임카드</a:t>
              </a:r>
              <a:r>
                <a:rPr lang="ko-KR" altLang="en-US" sz="1400" b="1" u="sng" dirty="0">
                  <a:solidFill>
                    <a:schemeClr val="accent5">
                      <a:lumMod val="75000"/>
                    </a:schemeClr>
                  </a:solidFill>
                </a:rPr>
                <a:t> 편집</a:t>
              </a:r>
              <a:endParaRPr lang="en-US" altLang="ko-KR" sz="1400" b="1" u="sng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43" name="꺾인 연결선 49"/>
            <p:cNvCxnSpPr>
              <a:endCxn id="42" idx="0"/>
            </p:cNvCxnSpPr>
            <p:nvPr/>
          </p:nvCxnSpPr>
          <p:spPr>
            <a:xfrm>
              <a:off x="9139432" y="2195942"/>
              <a:ext cx="1805812" cy="1555868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2347215" y="2365040"/>
              <a:ext cx="2393402" cy="709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ko-KR" sz="3200" b="1" i="1" dirty="0">
                <a:solidFill>
                  <a:srgbClr val="313745"/>
                </a:solidFill>
              </a:endParaRP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904" y="3611555"/>
            <a:ext cx="1918325" cy="87399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6946" y="3599290"/>
            <a:ext cx="1562909" cy="122056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8137" y="3611555"/>
            <a:ext cx="1547301" cy="124856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0786" y="1768415"/>
            <a:ext cx="2538138" cy="102781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4711" y="3400300"/>
            <a:ext cx="1842825" cy="1600801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5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 알고리즘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SPRING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부트 연동 방식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897" y="1089274"/>
            <a:ext cx="7986503" cy="3622426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SEARCH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236" y="639669"/>
            <a:ext cx="784231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검색어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테이블 저장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&amp;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검색결과 로딩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144" y="1854199"/>
            <a:ext cx="3775822" cy="306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0790" y="1854199"/>
            <a:ext cx="4603509" cy="277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809409" y="1273145"/>
            <a:ext cx="3181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자바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(2,3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12E35F0-4AC2-5F4C-B269-50676F3CE944}"/>
              </a:ext>
            </a:extLst>
          </p:cNvPr>
          <p:cNvSpPr txBox="1"/>
          <p:nvPr/>
        </p:nvSpPr>
        <p:spPr>
          <a:xfrm>
            <a:off x="5038856" y="1273145"/>
            <a:ext cx="3698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파이썬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ko-KR" altLang="en-US" sz="2000" b="1" spc="113" dirty="0" err="1" smtClean="0">
                <a:solidFill>
                  <a:schemeClr val="tx2"/>
                </a:solidFill>
                <a:latin typeface="+mn-ea"/>
                <a:cs typeface="Nunito Bold" charset="0"/>
              </a:rPr>
              <a:t>검색어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처리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(1,4,5</a:t>
            </a:r>
            <a:r>
              <a:rPr lang="ko-KR" altLang="en-US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번</a:t>
            </a:r>
            <a:r>
              <a:rPr lang="en-US" altLang="ko-KR" sz="20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)</a:t>
            </a:r>
            <a:endParaRPr lang="en-US" sz="20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1" name="_x210890280" descr="EMB00002d74238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686" y="1403350"/>
            <a:ext cx="2710680" cy="2203450"/>
          </a:xfrm>
          <a:prstGeom prst="rect">
            <a:avLst/>
          </a:prstGeom>
          <a:noFill/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3" name="_x210889960" descr="EMB00002d7423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3185" y="1403350"/>
            <a:ext cx="2003144" cy="2764819"/>
          </a:xfrm>
          <a:prstGeom prst="rect">
            <a:avLst/>
          </a:prstGeom>
          <a:noFill/>
        </p:spPr>
      </p:pic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5" name="_x122141184" descr="EMB00002d74238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6329" y="1288759"/>
            <a:ext cx="2666936" cy="2318041"/>
          </a:xfrm>
          <a:prstGeom prst="rect">
            <a:avLst/>
          </a:prstGeom>
          <a:noFill/>
        </p:spPr>
      </p:pic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1240" y="374650"/>
            <a:ext cx="1406406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5368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IMAGE CORS</a:t>
            </a:r>
            <a:r>
              <a:rPr lang="ko-KR" alt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 </a:t>
            </a:r>
            <a:r>
              <a:rPr lang="en-US" altLang="ko-KR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ERROR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266" y="1401250"/>
            <a:ext cx="3644899" cy="3107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0" name="Picture 2" descr="C:\Users\USER\Downloads\your_c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5566" y="1231069"/>
            <a:ext cx="2627784" cy="327743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20636" y="4629150"/>
            <a:ext cx="8623364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이미지 다운로드는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BASE64 </a:t>
            </a:r>
            <a:r>
              <a:rPr lang="ko-KR" altLang="en-US" sz="1125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인코딩으로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 해결 </a:t>
            </a:r>
            <a:r>
              <a:rPr lang="en-US" altLang="ko-KR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BUT KAKAO MAP</a:t>
            </a:r>
            <a:r>
              <a:rPr lang="ko-KR" altLang="en-US" sz="1125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은 실패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959" y="2575095"/>
            <a:ext cx="4746813" cy="2067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You can find me at:</a:t>
            </a: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Email                          </a:t>
            </a: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2"/>
              </a:rPr>
              <a:t>chung219@naver.com</a:t>
            </a:r>
            <a:endParaRPr lang="en-US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altLang="ko-KR" sz="160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GIT </a:t>
            </a: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HUB:</a:t>
            </a:r>
          </a:p>
          <a:p>
            <a:pPr>
              <a:lnSpc>
                <a:spcPts val="2200"/>
              </a:lnSpc>
            </a:pPr>
            <a:r>
              <a:rPr lang="en-US" altLang="ko-KR" sz="1600" dirty="0" smtClean="0">
                <a:solidFill>
                  <a:schemeClr val="tx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3"/>
              </a:rPr>
              <a:t>https://github.com/chung218/MySpringBootProject</a:t>
            </a:r>
            <a:endParaRPr lang="en-US" altLang="ko-KR" sz="1600" dirty="0" smtClean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>
              <a:lnSpc>
                <a:spcPts val="2200"/>
              </a:lnSpc>
            </a:pPr>
            <a:endParaRPr lang="en-US" sz="1600" dirty="0">
              <a:solidFill>
                <a:schemeClr val="tx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2843" y="1160782"/>
            <a:ext cx="241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xmlns="" val="153406611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1878" y="2736216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HashMap</a:t>
            </a:r>
            <a:r>
              <a:rPr 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, Oracle  DB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모두구현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5092363" y="28065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878" y="2016962"/>
            <a:ext cx="2106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회원가입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CRUD 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구현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5092363" y="20872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2376589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카페 목록 및 상세 정보 제공</a:t>
            </a:r>
            <a:endParaRPr lang="en-US" sz="1600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5092363" y="24468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20273" y="1915742"/>
            <a:ext cx="12055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Our</a:t>
            </a:r>
            <a:b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</a:br>
            <a:r>
              <a:rPr lang="en-US" sz="35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Goal</a:t>
            </a:r>
            <a:endParaRPr lang="en-US" sz="35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2FA895B-6C52-5244-903E-D79120B4E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33400" y="1398125"/>
            <a:ext cx="8077200" cy="286907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942488" y="466309"/>
            <a:ext cx="725903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spc="113" dirty="0" smtClean="0">
                <a:solidFill>
                  <a:schemeClr val="tx2"/>
                </a:solidFill>
                <a:latin typeface="Montserrat Bold"/>
                <a:ea typeface="Nunito Bold" charset="0"/>
                <a:cs typeface="Nunito Bold" charset="0"/>
              </a:rPr>
              <a:t>DEVELOPMENT ENVIRONMENT</a:t>
            </a:r>
            <a:endParaRPr lang="en-US" sz="3500" b="1" spc="113" dirty="0">
              <a:solidFill>
                <a:schemeClr val="tx2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423" y="2188104"/>
            <a:ext cx="137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>
                <a:solidFill>
                  <a:schemeClr val="bg1"/>
                </a:solidFill>
              </a:rPr>
              <a:t>FRONT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178" name="AutoShape 2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0" name="AutoShape 4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2" name="AutoShape 6" descr="HTML/CSS 나를 위한 정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84" name="Picture 8" descr="HTML/CSS 나를 위한 정리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029" y="2588214"/>
            <a:ext cx="1168252" cy="902740"/>
          </a:xfrm>
          <a:prstGeom prst="rect">
            <a:avLst/>
          </a:prstGeom>
          <a:noFill/>
        </p:spPr>
      </p:pic>
      <p:sp>
        <p:nvSpPr>
          <p:cNvPr id="50186" name="AutoShape 10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88" name="AutoShape 12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0" name="AutoShape 14" descr="Java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192" name="AutoShape 16" descr="Java 로고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196" name="Picture 20" descr="Java - 인프런 | 학습하기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4523" y="2588433"/>
            <a:ext cx="1604482" cy="90252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687635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BACK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00" name="Picture 24" descr="1. 타임리프 - 기본 기능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5297" y="2588433"/>
            <a:ext cx="692786" cy="694139"/>
          </a:xfrm>
          <a:prstGeom prst="rect">
            <a:avLst/>
          </a:prstGeom>
          <a:noFill/>
        </p:spPr>
      </p:pic>
      <p:pic>
        <p:nvPicPr>
          <p:cNvPr id="50204" name="Picture 28" descr="스프링부트] Spring Boot의 Validation : @Valid 어노테이션으로 유효성 검증하기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69987" y="3395720"/>
            <a:ext cx="1150619" cy="493122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150202" y="2188323"/>
            <a:ext cx="1400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DATABASE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50206" name="AutoShape 30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208" name="AutoShape 32" descr="오라클 데이터베이스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10" name="Picture 34" descr="Oracle] Oracle Critical Patch Update ( CPU )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50202" y="2236296"/>
            <a:ext cx="1254658" cy="1254658"/>
          </a:xfrm>
          <a:prstGeom prst="rect">
            <a:avLst/>
          </a:prstGeom>
          <a:noFill/>
        </p:spPr>
      </p:pic>
      <p:pic>
        <p:nvPicPr>
          <p:cNvPr id="50212" name="Picture 36" descr="MyBatis – 마이바티스 3 | 소개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70654" y="3083878"/>
            <a:ext cx="1580515" cy="39738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5901274" y="2188104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I D E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16" name="Picture 40" descr="2번이상 찾아본 IntelliJ 설정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04860" y="2587995"/>
            <a:ext cx="1289913" cy="888750"/>
          </a:xfrm>
          <a:prstGeom prst="rect">
            <a:avLst/>
          </a:prstGeom>
          <a:noFill/>
        </p:spPr>
      </p:pic>
      <p:sp>
        <p:nvSpPr>
          <p:cNvPr id="50218" name="AutoShape 42" descr="Oracle SQL Developer - Wikipedia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0224" name="Picture 48" descr="Oracle SQL Developer - Wikipedia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86683" y="2791850"/>
            <a:ext cx="432161" cy="490503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971244" y="2188323"/>
            <a:ext cx="917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u="sng" dirty="0" smtClean="0">
                <a:solidFill>
                  <a:schemeClr val="bg1"/>
                </a:solidFill>
              </a:rPr>
              <a:t>S C M</a:t>
            </a:r>
            <a:endParaRPr lang="ko-KR" altLang="en-US" sz="2000" b="1" u="sng" dirty="0">
              <a:solidFill>
                <a:schemeClr val="bg1"/>
              </a:solidFill>
            </a:endParaRPr>
          </a:p>
        </p:txBody>
      </p:sp>
      <p:pic>
        <p:nvPicPr>
          <p:cNvPr id="50226" name="Picture 50" descr="깃허브 - 위키백과, 우리 모두의 백과사전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47444" y="2678253"/>
            <a:ext cx="694883" cy="7174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0267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E87C3DD3-40E6-1042-B5C5-8AB35C2410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6042653">
            <a:off x="601768" y="545054"/>
            <a:ext cx="3977860" cy="4257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3431" y="1697013"/>
            <a:ext cx="355390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spc="113" dirty="0" smtClean="0">
                <a:solidFill>
                  <a:schemeClr val="bg1"/>
                </a:solidFill>
                <a:latin typeface="Montserrat Bold"/>
                <a:ea typeface="Nunito Bold" charset="0"/>
                <a:cs typeface="Nunito Bold" charset="0"/>
              </a:rPr>
              <a:t>Contents</a:t>
            </a:r>
            <a:endParaRPr lang="en-US" sz="3600" b="1" spc="113" dirty="0">
              <a:solidFill>
                <a:schemeClr val="bg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4048" y="2302307"/>
            <a:ext cx="3213283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b="1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프로젝트 내 담당 역할</a:t>
            </a:r>
            <a:endParaRPr lang="en-US" sz="1125" b="1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4213" y="1777386"/>
            <a:ext cx="4113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MAIN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MEMBERSHIP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SEARCH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DETAILS INFO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REVIEW</a:t>
            </a: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SORTING</a:t>
            </a:r>
            <a:endParaRPr lang="en-US" sz="2400" b="1" spc="113" dirty="0" smtClean="0">
              <a:solidFill>
                <a:schemeClr val="tx2"/>
              </a:solidFill>
              <a:latin typeface="+mn-ea"/>
              <a:cs typeface="Nunito Bold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 </a:t>
            </a:r>
            <a:r>
              <a:rPr lang="en-US" sz="2400" b="1" spc="113" dirty="0" smtClean="0">
                <a:solidFill>
                  <a:schemeClr val="tx2"/>
                </a:solidFill>
                <a:latin typeface="+mn-ea"/>
                <a:cs typeface="Nunito Bold" charset="0"/>
              </a:rPr>
              <a:t>CHAGE REPOSITORY</a:t>
            </a:r>
            <a:endParaRPr lang="en-US" sz="2400" b="1" spc="113" dirty="0">
              <a:solidFill>
                <a:schemeClr val="tx2"/>
              </a:solidFill>
              <a:latin typeface="+mn-ea"/>
              <a:cs typeface="Nuni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22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7532"/>
            <a:ext cx="9123756" cy="4365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MAIN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02121224" descr="EMB00002d74233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44" y="1706880"/>
            <a:ext cx="2156936" cy="3170474"/>
          </a:xfrm>
          <a:prstGeom prst="rect">
            <a:avLst/>
          </a:prstGeom>
          <a:noFill/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09642944" descr="EMB00002d7423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1320" y="2072640"/>
            <a:ext cx="2962906" cy="2148840"/>
          </a:xfrm>
          <a:prstGeom prst="rect">
            <a:avLst/>
          </a:prstGeom>
          <a:noFill/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102120264" descr="EMB00002d7423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4040" y="1828800"/>
            <a:ext cx="3380154" cy="268224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097C74-47E3-8641-B7A9-8841213445E6}"/>
              </a:ext>
            </a:extLst>
          </p:cNvPr>
          <p:cNvSpPr txBox="1"/>
          <p:nvPr/>
        </p:nvSpPr>
        <p:spPr>
          <a:xfrm>
            <a:off x="253936" y="7620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smtClean="0">
                <a:solidFill>
                  <a:schemeClr val="accent1"/>
                </a:solidFill>
                <a:latin typeface="Montserrat Bold"/>
                <a:ea typeface="Nunito Bold" charset="0"/>
                <a:cs typeface="Nunito Bold" charset="0"/>
              </a:rPr>
              <a:t>MEMBERSHIP</a:t>
            </a:r>
            <a:endParaRPr lang="en-US" sz="3600" b="1" spc="225" dirty="0">
              <a:solidFill>
                <a:schemeClr val="accent1"/>
              </a:solidFill>
              <a:latin typeface="Montserrat Bold"/>
              <a:ea typeface="Nunito Bold" charset="0"/>
              <a:cs typeface="Nunito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236" y="896777"/>
            <a:ext cx="3607145" cy="34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세션과 </a:t>
            </a:r>
            <a:r>
              <a:rPr lang="en-US" altLang="ko-KR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Validation</a:t>
            </a:r>
            <a:r>
              <a:rPr lang="ko-KR" altLang="en-US" sz="1600" dirty="0" smtClean="0">
                <a:solidFill>
                  <a:schemeClr val="tx2"/>
                </a:solidFill>
                <a:latin typeface="+mn-ea"/>
                <a:cs typeface="Lato Light" panose="020F0502020204030203" pitchFamily="34" charset="0"/>
              </a:rPr>
              <a:t>을 활용한 멤버십</a:t>
            </a:r>
            <a:endParaRPr lang="en-US" sz="1125" dirty="0">
              <a:solidFill>
                <a:schemeClr val="tx2"/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280" y="1245270"/>
            <a:ext cx="8166164" cy="3684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29698</TotalTime>
  <Words>531</Words>
  <Application>Microsoft Macintosh PowerPoint</Application>
  <PresentationFormat>화면 슬라이드 쇼(16:9)</PresentationFormat>
  <Paragraphs>167</Paragraphs>
  <Slides>39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Default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creator>Designed by Slidesmash</dc:creator>
  <cp:lastModifiedBy>chung-gi Kim</cp:lastModifiedBy>
  <cp:revision>5960</cp:revision>
  <dcterms:created xsi:type="dcterms:W3CDTF">2014-11-12T21:47:38Z</dcterms:created>
  <dcterms:modified xsi:type="dcterms:W3CDTF">2023-09-11T10:18:50Z</dcterms:modified>
</cp:coreProperties>
</file>